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9" r:id="rId5"/>
    <p:sldId id="264" r:id="rId6"/>
    <p:sldId id="270" r:id="rId7"/>
    <p:sldId id="262" r:id="rId8"/>
    <p:sldId id="271" r:id="rId9"/>
    <p:sldId id="272" r:id="rId10"/>
    <p:sldId id="266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6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4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D37D2-3E72-8426-2CBE-8E3CCB24FA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16D542-9CE1-519F-9BFA-6CF90AEEF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AC7B1-A1E7-53F6-B2AE-525160F26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D0520-8C56-E62C-F9DD-10718D3D3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0B939-3750-27B6-6E9C-383B37400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096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0EA93-2DD1-929D-6D29-8D4CEF839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73405-4F4A-2F9D-8567-DBFA105B8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83E19-6CBC-C962-67DA-F719B59B6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59043-A489-6947-14D8-AA6DA6C8D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08225-967D-9323-D93D-AD3D3936F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39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1A456-27AA-6FC4-3C03-D4F0C77DB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19BA28-114D-AF44-4526-6CEAFA63D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A1E0E-AECE-4B64-7447-03CEBB83D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5BD76-6B51-3A91-9696-28624F8B1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B2F541-2F76-198A-B803-92AF5AF33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07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32EDE-2052-F421-CBC7-952879F5A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843D6-9F3F-D8A9-7274-D5DE805E4C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0901BB-BA73-DA32-0E59-C75A1FD96E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52575-0D63-A8EF-3FA6-23F317BF6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9E4345-C794-556F-15D6-1D49CCC5D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7BF39-D032-A2FB-0B5D-F9A3C343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077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C83E3-6CF9-F805-65B9-C500EDDD6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319F3B-575C-B1DA-A64C-989B8A8DC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4CD4B-42EA-C8EA-1E73-59BC4D0D6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6199E7-5D9E-5BC3-CFA4-6992455163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99D02C-3840-F8B9-0381-FEBC3D092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D4A9E9-7C22-2872-CF39-7AA05D438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6FB49C-52CF-3697-8421-AF5F73E58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8C2709-4A91-0710-777A-812F041C1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561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23846-C4EC-F86F-9D7E-976805C06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A9212D-1D85-A413-F280-570B12EF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FEA896-3CB8-2708-889B-64F39FEA6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212651-6E27-E638-B7C1-FE905BD47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616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A3A069-6B8F-2D73-72D9-8A00DF883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65F4A9-CD52-590D-6BA1-62221816A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59F9E-30C6-76BA-BCC8-F62913AA8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50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AAA0F-E99D-7670-5950-BFC61E586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624E0-12FF-E63C-C94A-F35C4C08C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28B5C-C865-F387-80D4-7A9D804050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C615D5-D282-3602-FE19-CEA13C759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4CF647-CEDC-53B0-13E7-49C85D0CA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B1BDE1-D572-8F81-67C4-E1030666B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0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B1BE5-ACB0-43E2-FEB4-AB388D2E4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5695F0-3E4B-D9A9-865E-E55184E5DF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F7786-2705-C7CA-885D-964925DB48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7758D3-65E4-E222-E850-38AB71CA0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03C62-02D7-4E8C-A395-83827247A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DA5209-E0E9-54DF-A738-C74861A5A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550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79486-8E89-799C-BEA6-1A0716C5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50AE3-8476-850B-F444-9846D24FF0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CA005-057E-C006-EE6E-CDC3146EF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C6CBB-C01D-B1E2-D6BE-F378B623B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E67E8-7712-8F68-6B82-610DFFB44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72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764272-321C-CC3D-6967-98AA0E179D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3905BB-038A-7C04-FE79-7947D94C8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AAD14-8ACD-4A57-2717-8D0641792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49FCB-9CA9-9B55-EBF6-F618954D6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2286D-B09F-57F1-96B3-EA00846C3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259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B48CC3-08A3-E693-2785-1C0E41D30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755DF-C092-3B42-8CFD-9EFA1F877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D39B5-EF21-EFC2-1058-DBA598A1FA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D626E-435F-4AD5-859D-1930567CB7FB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A8F41-EF6F-8DFD-94ED-91EA0C9F50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03AD1C-6824-915E-A62E-FAED5FFB0C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38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45D2A-AA54-F10D-A54F-5F379929F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4B200-78B1-FF97-DE90-20C64F7EF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316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581FC-BDF7-5078-96CF-05B6953FD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ext, plant&#10;&#10;Description automatically generated">
            <a:extLst>
              <a:ext uri="{FF2B5EF4-FFF2-40B4-BE49-F238E27FC236}">
                <a16:creationId xmlns:a16="http://schemas.microsoft.com/office/drawing/2014/main" id="{E5BD4F51-8D44-3B20-3847-71C8FE5B47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56"/>
            <a:ext cx="12192000" cy="6913419"/>
          </a:xfrm>
        </p:spPr>
      </p:pic>
    </p:spTree>
    <p:extLst>
      <p:ext uri="{BB962C8B-B14F-4D97-AF65-F5344CB8AC3E}">
        <p14:creationId xmlns:p14="http://schemas.microsoft.com/office/powerpoint/2010/main" val="280790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618552" cy="1325563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LUKE 15:1,2</a:t>
            </a:r>
            <a:endParaRPr lang="en-US" dirty="0"/>
          </a:p>
        </p:txBody>
      </p:sp>
      <p:pic>
        <p:nvPicPr>
          <p:cNvPr id="8" name="Picture 7" descr="A painting of a group of men&#10;&#10;Description automatically generated with low confidence">
            <a:extLst>
              <a:ext uri="{FF2B5EF4-FFF2-40B4-BE49-F238E27FC236}">
                <a16:creationId xmlns:a16="http://schemas.microsoft.com/office/drawing/2014/main" id="{AD63235E-7D32-2CB8-490C-4E765ABB4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567"/>
            <a:ext cx="12192000" cy="498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97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7BE713-5152-32B7-2E0C-46203FEE76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528" y="310896"/>
            <a:ext cx="8339328" cy="625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585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1E9D6-9DB5-2A77-DA59-7569E992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7627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GOD SEEKS THE LOST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8813C-D7E1-C9F3-93D7-4BF0041C1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5426"/>
            <a:ext cx="6205396" cy="4411537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Matthew 15:22-24</a:t>
            </a:r>
          </a:p>
          <a:p>
            <a:r>
              <a:rPr lang="en-US" sz="4800" dirty="0">
                <a:solidFill>
                  <a:schemeClr val="bg1"/>
                </a:solidFill>
              </a:rPr>
              <a:t>Leaves the 99 in safety to seek lost</a:t>
            </a:r>
          </a:p>
          <a:p>
            <a:r>
              <a:rPr lang="en-US" sz="4800" dirty="0">
                <a:solidFill>
                  <a:schemeClr val="bg1"/>
                </a:solidFill>
              </a:rPr>
              <a:t>God Doesn’t Rest</a:t>
            </a:r>
          </a:p>
          <a:p>
            <a:r>
              <a:rPr lang="en-US" sz="4800" dirty="0">
                <a:solidFill>
                  <a:schemeClr val="bg1"/>
                </a:solidFill>
              </a:rPr>
              <a:t> 2 Peter 3:9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5" name="Picture 4" descr="A picture containing outdoor, mountain&#10;&#10;Description automatically generated">
            <a:extLst>
              <a:ext uri="{FF2B5EF4-FFF2-40B4-BE49-F238E27FC236}">
                <a16:creationId xmlns:a16="http://schemas.microsoft.com/office/drawing/2014/main" id="{97A1B7A4-C670-BC03-F999-1683C8F8A2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488" y="802996"/>
            <a:ext cx="3476183" cy="543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1947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1E9D6-9DB5-2A77-DA59-7569E992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7627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GOD REJOICES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8813C-D7E1-C9F3-93D7-4BF0041C1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5426"/>
            <a:ext cx="6205396" cy="4411537"/>
          </a:xfrm>
        </p:spPr>
        <p:txBody>
          <a:bodyPr>
            <a:normAutofit fontScale="92500"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Luke 15:7</a:t>
            </a:r>
          </a:p>
          <a:p>
            <a:r>
              <a:rPr lang="en-US" sz="4800" dirty="0">
                <a:solidFill>
                  <a:schemeClr val="bg1"/>
                </a:solidFill>
              </a:rPr>
              <a:t>More Joy in Heaven over a Sinner who repents</a:t>
            </a:r>
          </a:p>
          <a:p>
            <a:r>
              <a:rPr lang="en-US" sz="4800" dirty="0">
                <a:solidFill>
                  <a:schemeClr val="bg1"/>
                </a:solidFill>
              </a:rPr>
              <a:t>Than over a multitude who need no repentance!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6" name="Picture 5" descr="Calendar, map&#10;&#10;Description automatically generated">
            <a:extLst>
              <a:ext uri="{FF2B5EF4-FFF2-40B4-BE49-F238E27FC236}">
                <a16:creationId xmlns:a16="http://schemas.microsoft.com/office/drawing/2014/main" id="{F7DEEFCE-109D-459B-AD02-C1367CB6BD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1" t="6268" r="6459" b="13600"/>
          <a:stretch/>
        </p:blipFill>
        <p:spPr>
          <a:xfrm>
            <a:off x="7269480" y="681419"/>
            <a:ext cx="4270248" cy="549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46136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18AE5-033E-2962-0273-A0349D764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185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THE PARABLE OF THE LOST COIN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199E0-89EA-53EF-0979-5E56828ED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6909"/>
            <a:ext cx="7400544" cy="4930054"/>
          </a:xfrm>
        </p:spPr>
        <p:txBody>
          <a:bodyPr>
            <a:normAutofit fontScale="92500"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Luke 15:8-10</a:t>
            </a:r>
          </a:p>
          <a:p>
            <a:r>
              <a:rPr lang="en-US" sz="4000" dirty="0">
                <a:solidFill>
                  <a:schemeClr val="bg1"/>
                </a:solidFill>
              </a:rPr>
              <a:t>10 Silver coins about 10 day’s wages</a:t>
            </a:r>
          </a:p>
          <a:p>
            <a:r>
              <a:rPr lang="en-US" sz="4000" dirty="0">
                <a:solidFill>
                  <a:schemeClr val="bg1"/>
                </a:solidFill>
              </a:rPr>
              <a:t>Misplaced one coin – a day’s wage!</a:t>
            </a:r>
            <a:endParaRPr lang="en-US" sz="4400" dirty="0">
              <a:solidFill>
                <a:schemeClr val="bg1"/>
              </a:solidFill>
            </a:endParaRPr>
          </a:p>
          <a:p>
            <a:r>
              <a:rPr lang="en-US" sz="4000" dirty="0">
                <a:solidFill>
                  <a:schemeClr val="bg1"/>
                </a:solidFill>
              </a:rPr>
              <a:t>Longer it was lost, less chance of being found</a:t>
            </a:r>
          </a:p>
          <a:p>
            <a:r>
              <a:rPr lang="en-US" sz="4000" dirty="0">
                <a:solidFill>
                  <a:schemeClr val="bg1"/>
                </a:solidFill>
              </a:rPr>
              <a:t>Lights a lamp – sweeps house carefully</a:t>
            </a:r>
          </a:p>
          <a:p>
            <a:r>
              <a:rPr lang="en-US" sz="4000" dirty="0">
                <a:solidFill>
                  <a:schemeClr val="bg1"/>
                </a:solidFill>
              </a:rPr>
              <a:t>Neighbors asked to share her joy!</a:t>
            </a:r>
          </a:p>
          <a:p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7" name="Picture 6" descr="A picture containing text, indoor, old, stone&#10;&#10;Description automatically generated">
            <a:extLst>
              <a:ext uri="{FF2B5EF4-FFF2-40B4-BE49-F238E27FC236}">
                <a16:creationId xmlns:a16="http://schemas.microsoft.com/office/drawing/2014/main" id="{AAF47B20-6B0E-8D79-97B6-639BCE5C53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5" t="13445"/>
          <a:stretch/>
        </p:blipFill>
        <p:spPr>
          <a:xfrm>
            <a:off x="8047532" y="1938528"/>
            <a:ext cx="4113988" cy="403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7311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18AE5-033E-2962-0273-A0349D764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185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THE PARABLE OF THE LOST 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199E0-89EA-53EF-0979-5E56828ED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6909"/>
            <a:ext cx="7400544" cy="4930054"/>
          </a:xfrm>
        </p:spPr>
        <p:txBody>
          <a:bodyPr>
            <a:normAutofit fontScale="92500" lnSpcReduction="20000"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Luke 15:11-32</a:t>
            </a:r>
          </a:p>
          <a:p>
            <a:r>
              <a:rPr lang="en-US" sz="4000" dirty="0">
                <a:solidFill>
                  <a:schemeClr val="bg1"/>
                </a:solidFill>
              </a:rPr>
              <a:t>Younger took his inheritance </a:t>
            </a:r>
          </a:p>
          <a:p>
            <a:r>
              <a:rPr lang="en-US" sz="4000" dirty="0">
                <a:solidFill>
                  <a:schemeClr val="bg1"/>
                </a:solidFill>
              </a:rPr>
              <a:t>Wasted it on loose living</a:t>
            </a:r>
            <a:endParaRPr lang="en-US" sz="4400" dirty="0">
              <a:solidFill>
                <a:schemeClr val="bg1"/>
              </a:solidFill>
            </a:endParaRPr>
          </a:p>
          <a:p>
            <a:r>
              <a:rPr lang="en-US" sz="4000" dirty="0">
                <a:solidFill>
                  <a:schemeClr val="bg1"/>
                </a:solidFill>
              </a:rPr>
              <a:t>Came to his senses and realized his father’s servants were treated better</a:t>
            </a:r>
          </a:p>
          <a:p>
            <a:r>
              <a:rPr lang="en-US" sz="4000" dirty="0">
                <a:solidFill>
                  <a:schemeClr val="bg1"/>
                </a:solidFill>
              </a:rPr>
              <a:t>Father saw him from a distance and ran to greet him </a:t>
            </a:r>
          </a:p>
          <a:p>
            <a:r>
              <a:rPr lang="en-US" sz="4000" dirty="0">
                <a:solidFill>
                  <a:schemeClr val="bg1"/>
                </a:solidFill>
              </a:rPr>
              <a:t>Rejoiced and held a feast in celebration</a:t>
            </a:r>
          </a:p>
          <a:p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657536D7-B278-ABAC-0A8E-E1DF2AA3B9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8533" r="7666" b="10331"/>
          <a:stretch/>
        </p:blipFill>
        <p:spPr>
          <a:xfrm>
            <a:off x="8063992" y="2350008"/>
            <a:ext cx="3905503" cy="283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2066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18AE5-033E-2962-0273-A0349D764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185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THE PARABLE OF THE LOST 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199E0-89EA-53EF-0979-5E56828ED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6981"/>
            <a:ext cx="6431280" cy="4809981"/>
          </a:xfrm>
        </p:spPr>
        <p:txBody>
          <a:bodyPr>
            <a:normAutofit fontScale="92500"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Luke 15:25-32</a:t>
            </a:r>
          </a:p>
          <a:p>
            <a:r>
              <a:rPr lang="en-US" sz="4000" dirty="0">
                <a:solidFill>
                  <a:schemeClr val="bg1"/>
                </a:solidFill>
              </a:rPr>
              <a:t>Older son had been working in the field and wonder what the commotion was about</a:t>
            </a:r>
            <a:endParaRPr lang="en-US" sz="4400" dirty="0">
              <a:solidFill>
                <a:schemeClr val="bg1"/>
              </a:solidFill>
            </a:endParaRPr>
          </a:p>
          <a:p>
            <a:r>
              <a:rPr lang="en-US" sz="4000" dirty="0">
                <a:solidFill>
                  <a:schemeClr val="bg1"/>
                </a:solidFill>
              </a:rPr>
              <a:t>When he found out he became angry and refused to join</a:t>
            </a:r>
          </a:p>
          <a:p>
            <a:r>
              <a:rPr lang="en-US" sz="4000" dirty="0">
                <a:solidFill>
                  <a:schemeClr val="bg1"/>
                </a:solidFill>
              </a:rPr>
              <a:t>Father entreated him with a message  of life from death</a:t>
            </a:r>
          </a:p>
          <a:p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0D2FE012-A3D3-8AAE-C842-95C36600B2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584" y="1873948"/>
            <a:ext cx="4600575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9067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18AE5-033E-2962-0273-A0349D764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185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SOME POINTS OF COMPARISON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199E0-89EA-53EF-0979-5E56828ED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6909"/>
            <a:ext cx="10515600" cy="4930054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One who lost something – rich, poor, father</a:t>
            </a:r>
          </a:p>
          <a:p>
            <a:r>
              <a:rPr lang="en-US" sz="4000" dirty="0">
                <a:solidFill>
                  <a:schemeClr val="bg1"/>
                </a:solidFill>
              </a:rPr>
              <a:t>Relative worth of the thing lost – 1/100, 1/10, 1/2</a:t>
            </a:r>
          </a:p>
          <a:p>
            <a:r>
              <a:rPr lang="en-US" sz="4000" dirty="0">
                <a:solidFill>
                  <a:schemeClr val="bg1"/>
                </a:solidFill>
              </a:rPr>
              <a:t>First two illustrate salvation from God’s perspective – compassion for lost, value of human soul – Last illustrates this from man’s perspective and need to come to God</a:t>
            </a:r>
          </a:p>
          <a:p>
            <a:r>
              <a:rPr lang="en-US" sz="4000" dirty="0">
                <a:solidFill>
                  <a:schemeClr val="bg1"/>
                </a:solidFill>
              </a:rPr>
              <a:t>How do we feel about the lost?</a:t>
            </a:r>
          </a:p>
        </p:txBody>
      </p:sp>
    </p:spTree>
    <p:extLst>
      <p:ext uri="{BB962C8B-B14F-4D97-AF65-F5344CB8AC3E}">
        <p14:creationId xmlns:p14="http://schemas.microsoft.com/office/powerpoint/2010/main" val="28436885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23F42-18E6-227C-533A-77AADE1A6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8C62D-D7E2-5EC2-F9FB-5757B6E44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93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1574</TotalTime>
  <Words>246</Words>
  <Application>Microsoft Office PowerPoint</Application>
  <PresentationFormat>Widescreen</PresentationFormat>
  <Paragraphs>34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LUKE 15:1,2</vt:lpstr>
      <vt:lpstr>PowerPoint Presentation</vt:lpstr>
      <vt:lpstr>GOD SEEKS THE LOST</vt:lpstr>
      <vt:lpstr>GOD REJOICES</vt:lpstr>
      <vt:lpstr>THE PARABLE OF THE LOST COIN</vt:lpstr>
      <vt:lpstr>THE PARABLE OF THE LOST SON</vt:lpstr>
      <vt:lpstr>THE PARABLE OF THE LOST SON</vt:lpstr>
      <vt:lpstr>SOME POINTS OF COMPARISON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39</cp:revision>
  <dcterms:created xsi:type="dcterms:W3CDTF">2022-07-30T20:51:45Z</dcterms:created>
  <dcterms:modified xsi:type="dcterms:W3CDTF">2022-08-19T19:42:56Z</dcterms:modified>
</cp:coreProperties>
</file>